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.jp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image/svg+xml" PartName="/ppt/media/image12.svg"/>
  <Override ContentType="image/svg+xml" PartName="/ppt/media/image20.svg"/>
  <Override ContentType="image/svg+xml" PartName="/ppt/media/image22.svg"/>
  <Override ContentType="image/svg+xml" PartName="/ppt/media/image24.svg"/>
  <Override ContentType="image/svg+xml" PartName="/ppt/media/image26.svg"/>
  <Override ContentType="image/svg+xml" PartName="/ppt/media/image28.svg"/>
  <Override ContentType="image/svg+xml" PartName="/ppt/media/image29.svg"/>
  <Override ContentType="image/svg+xml" PartName="/ppt/media/image31.svg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app.xml" Type="http://schemas.openxmlformats.org/officeDocument/2006/relationships/extended-properties"/><Relationship Id="rId3" Target="docProps/core.xml" Type="http://schemas.openxmlformats.org/package/2006/relationships/metadata/core-properties"/><Relationship Id="rId4" Target="docProps/thumbnail.jpeg" Type="http://schemas.openxmlformats.org/package/2006/relationships/metadata/thumbnail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 showGuides="1">
      <p:cViewPr>
        <p:scale>
          <a:sx n="73" d="100"/>
          <a:sy n="73" d="100"/>
        </p:scale>
        <p:origin x="0" y="0"/>
      </p:cViewPr>
      <p:guideLst>
        <p:guide orient="horz" pos="2163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slides/slide9.xml" Type="http://schemas.openxmlformats.org/officeDocument/2006/relationships/slide"/><Relationship Id="rId14" Target="slides/slide10.xml" Type="http://schemas.openxmlformats.org/officeDocument/2006/relationships/slide"/><Relationship Id="rId15" Target="slides/slide11.xml" Type="http://schemas.openxmlformats.org/officeDocument/2006/relationships/slide"/><Relationship Id="rId16" Target="slides/slide12.xml" Type="http://schemas.openxmlformats.org/officeDocument/2006/relationships/slide"/><Relationship Id="rId17" Target="slides/slide13.xml" Type="http://schemas.openxmlformats.org/officeDocument/2006/relationships/slide"/><Relationship Id="rId18" Target="presProps.xml" Type="http://schemas.openxmlformats.org/officeDocument/2006/relationships/presProps"/><Relationship Id="rId19" Target="viewProps.xml" Type="http://schemas.openxmlformats.org/officeDocument/2006/relationships/viewProps"/><Relationship Id="rId2" Target="theme/theme1.xml" Type="http://schemas.openxmlformats.org/officeDocument/2006/relationships/theme"/><Relationship Id="rId20" Target="tableStyles.xml" Type="http://schemas.openxmlformats.org/officeDocument/2006/relationships/tableStyles"/><Relationship Id="rId21" Target="tags/tag59.xml" Type="http://schemas.openxmlformats.org/officeDocument/2006/relationships/tags"/><Relationship Id="rId3" Target="slideMasters/slideMaster2.xml" Type="http://schemas.openxmlformats.org/officeDocument/2006/relationships/slideMaster"/><Relationship Id="rId4" Target="slides/slide1.xml" Type="http://schemas.openxmlformats.org/officeDocument/2006/relationships/slide"/><Relationship Id="rId5" Target="notesMasters/notesMaster1.xml" Type="http://schemas.openxmlformats.org/officeDocument/2006/relationships/notesMaster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slides/slide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0.xml.rels><?xml version="1.0" encoding="UTF-8" standalone="yes"?><Relationships xmlns="http://schemas.openxmlformats.org/package/2006/relationships"><Relationship Id="rId1" Target="../slides/slide10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1.xml.rels><?xml version="1.0" encoding="UTF-8" standalone="yes"?><Relationships xmlns="http://schemas.openxmlformats.org/package/2006/relationships"><Relationship Id="rId1" Target="../slides/slide1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2.xml.rels><?xml version="1.0" encoding="UTF-8" standalone="yes"?><Relationships xmlns="http://schemas.openxmlformats.org/package/2006/relationships"><Relationship Id="rId1" Target="../slides/slide1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3.xml.rels><?xml version="1.0" encoding="UTF-8" standalone="yes"?><Relationships xmlns="http://schemas.openxmlformats.org/package/2006/relationships"><Relationship Id="rId1" Target="../slides/slide1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.xml.rels><?xml version="1.0" encoding="UTF-8" standalone="yes"?><Relationships xmlns="http://schemas.openxmlformats.org/package/2006/relationships"><Relationship Id="rId1" Target="../slides/slide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3.xml.rels><?xml version="1.0" encoding="UTF-8" standalone="yes"?><Relationships xmlns="http://schemas.openxmlformats.org/package/2006/relationships"><Relationship Id="rId1" Target="../slides/slide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4.xml.rels><?xml version="1.0" encoding="UTF-8" standalone="yes"?><Relationships xmlns="http://schemas.openxmlformats.org/package/2006/relationships"><Relationship Id="rId1" Target="../slides/slide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5.xml.rels><?xml version="1.0" encoding="UTF-8" standalone="yes"?><Relationships xmlns="http://schemas.openxmlformats.org/package/2006/relationships"><Relationship Id="rId1" Target="../slides/slide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6.xml.rels><?xml version="1.0" encoding="UTF-8" standalone="yes"?><Relationships xmlns="http://schemas.openxmlformats.org/package/2006/relationships"><Relationship Id="rId1" Target="../slides/slide6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7.xml.rels><?xml version="1.0" encoding="UTF-8" standalone="yes"?><Relationships xmlns="http://schemas.openxmlformats.org/package/2006/relationships"><Relationship Id="rId1" Target="../slides/slide7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8.xml.rels><?xml version="1.0" encoding="UTF-8" standalone="yes"?><Relationships xmlns="http://schemas.openxmlformats.org/package/2006/relationships"><Relationship Id="rId1" Target="../slides/slide8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9.xml.rels><?xml version="1.0" encoding="UTF-8" standalone="yes"?><Relationships xmlns="http://schemas.openxmlformats.org/package/2006/relationships"><Relationship Id="rId1" Target="../slides/slide9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1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Layouts/_rels/slideLayout1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5.png" Type="http://schemas.openxmlformats.org/officeDocument/2006/relationships/image"/></Relationships>
</file>

<file path=ppt/slideLayouts/_rels/slideLayout1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6.png" Type="http://schemas.openxmlformats.org/officeDocument/2006/relationships/image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023641-DAC4-4031-9DC6-614916D3B8B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5FED8A-5432-48FA-99A7-9B174F98EB6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99D3A0-2973-4230-95AF-DB8D5E5D6B3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F9420D-C33B-495F-9A1F-9B789DE032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EA5BB2-4FD4-47CB-9A5F-B8C9A5425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02020AC-762A-42C5-9916-47EEEBAF6E3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FC9AE2D0-393A-4823-94CF-9C3314E4CCC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F9CA1FDE-888D-483D-9CB8-A82FC7B6C09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964B35A-B174-4229-AB54-7EEB0CC317F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BA202C2-2E67-48E4-BBAD-1A76C0D8D4E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7E36D0A-93C1-41EA-BE43-480B01B08A4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slideLayouts/slideLayout13.xml" Type="http://schemas.openxmlformats.org/officeDocument/2006/relationships/slideLayout"/><Relationship Id="rId3" Target="../slideLayouts/slideLayout14.xml" Type="http://schemas.openxmlformats.org/officeDocument/2006/relationships/slideLayout"/><Relationship Id="rId4" Target="../slideLayouts/slideLayout15.xml" Type="http://schemas.openxmlformats.org/officeDocument/2006/relationships/slideLayout"/><Relationship Id="rId5" Target="../slideLayouts/slideLayout16.xml" Type="http://schemas.openxmlformats.org/officeDocument/2006/relationships/slideLayout"/><Relationship Id="rId6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media/image8.emf" Type="http://schemas.openxmlformats.org/officeDocument/2006/relationships/image"/><Relationship Id="rId3" Target="../slideLayouts/slideLayout15.xml" Type="http://schemas.openxmlformats.org/officeDocument/2006/relationships/slideLayout"/><Relationship Id="rId4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5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media/image19.png" Type="http://schemas.openxmlformats.org/officeDocument/2006/relationships/image"/><Relationship Id="rId3" Target="../media/image29.svg" Type="http://schemas.openxmlformats.org/officeDocument/2006/relationships/image"/><Relationship Id="rId4" Target="../tags/tag51.xml" Type="http://schemas.openxmlformats.org/officeDocument/2006/relationships/tags"/><Relationship Id="rId5" Target="../media/image30.jpeg" Type="http://schemas.openxmlformats.org/officeDocument/2006/relationships/image"/><Relationship Id="rId6" Target="../tags/tag52.xml" Type="http://schemas.openxmlformats.org/officeDocument/2006/relationships/tags"/><Relationship Id="rId7" Target="../slideLayouts/slideLayout13.xml" Type="http://schemas.openxmlformats.org/officeDocument/2006/relationships/slideLayout"/><Relationship Id="rId8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media/image19.png" Type="http://schemas.openxmlformats.org/officeDocument/2006/relationships/image"/><Relationship Id="rId3" Target="../media/image31.svg" Type="http://schemas.openxmlformats.org/officeDocument/2006/relationships/image"/><Relationship Id="rId4" Target="../tags/tag53.xml" Type="http://schemas.openxmlformats.org/officeDocument/2006/relationships/tags"/><Relationship Id="rId5" Target="../media/image32.jpeg" Type="http://schemas.openxmlformats.org/officeDocument/2006/relationships/image"/><Relationship Id="rId6" Target="../tags/tag54.xml" Type="http://schemas.openxmlformats.org/officeDocument/2006/relationships/tags"/><Relationship Id="rId7" Target="../tags/tag55.xml" Type="http://schemas.openxmlformats.org/officeDocument/2006/relationships/tags"/><Relationship Id="rId8" Target="../slideLayouts/slideLayout13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media/image19.png" Type="http://schemas.openxmlformats.org/officeDocument/2006/relationships/image"/><Relationship Id="rId3" Target="../media/image31.svg" Type="http://schemas.openxmlformats.org/officeDocument/2006/relationships/image"/><Relationship Id="rId4" Target="../tags/tag56.xml" Type="http://schemas.openxmlformats.org/officeDocument/2006/relationships/tags"/><Relationship Id="rId5" Target="../media/image33.jpeg" Type="http://schemas.openxmlformats.org/officeDocument/2006/relationships/image"/><Relationship Id="rId6" Target="../tags/tag57.xml" Type="http://schemas.openxmlformats.org/officeDocument/2006/relationships/tags"/><Relationship Id="rId7" Target="../tags/tag58.xml" Type="http://schemas.openxmlformats.org/officeDocument/2006/relationships/tags"/><Relationship Id="rId8" Target="../slideLayouts/slideLayout13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tags/tag1.xml" Type="http://schemas.openxmlformats.org/officeDocument/2006/relationships/tags"/><Relationship Id="rId10" Target="../tags/tag7.xml" Type="http://schemas.openxmlformats.org/officeDocument/2006/relationships/tags"/><Relationship Id="rId11" Target="../tags/tag8.xml" Type="http://schemas.openxmlformats.org/officeDocument/2006/relationships/tags"/><Relationship Id="rId12" Target="../tags/tag9.xml" Type="http://schemas.openxmlformats.org/officeDocument/2006/relationships/tags"/><Relationship Id="rId13" Target="../tags/tag10.xml" Type="http://schemas.openxmlformats.org/officeDocument/2006/relationships/tags"/><Relationship Id="rId14" Target="../tags/tag11.xml" Type="http://schemas.openxmlformats.org/officeDocument/2006/relationships/tags"/><Relationship Id="rId15" Target="../tags/tag12.xml" Type="http://schemas.openxmlformats.org/officeDocument/2006/relationships/tags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slideLayouts/slideLayout13.xml" Type="http://schemas.openxmlformats.org/officeDocument/2006/relationships/slideLayout"/><Relationship Id="rId19" Target="../notesSlides/notesSlide2.xml" Type="http://schemas.openxmlformats.org/officeDocument/2006/relationships/notesSlide"/><Relationship Id="rId2" Target="../media/image9.jpeg" Type="http://schemas.openxmlformats.org/officeDocument/2006/relationships/image"/><Relationship Id="rId3" Target="../tags/tag2.xml" Type="http://schemas.openxmlformats.org/officeDocument/2006/relationships/tags"/><Relationship Id="rId4" Target="../tags/tag3.xml" Type="http://schemas.openxmlformats.org/officeDocument/2006/relationships/tags"/><Relationship Id="rId5" Target="../tags/tag4.xml" Type="http://schemas.openxmlformats.org/officeDocument/2006/relationships/tags"/><Relationship Id="rId6" Target="../media/image10.jpeg" Type="http://schemas.openxmlformats.org/officeDocument/2006/relationships/image"/><Relationship Id="rId7" Target="../tags/tag5.xml" Type="http://schemas.openxmlformats.org/officeDocument/2006/relationships/tags"/><Relationship Id="rId8" Target="../tags/tag6.xml" Type="http://schemas.openxmlformats.org/officeDocument/2006/relationships/tags"/><Relationship Id="rId9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slideLayouts/slideLayout13.xml" Type="http://schemas.openxmlformats.org/officeDocument/2006/relationships/slideLayout"/><Relationship Id="rId11" Target="../notesSlides/notesSlide3.xml" Type="http://schemas.openxmlformats.org/officeDocument/2006/relationships/notesSlide"/><Relationship Id="rId2" Target="../tags/tag13.xml" Type="http://schemas.openxmlformats.org/officeDocument/2006/relationships/tags"/><Relationship Id="rId3" Target="../media/image13.jpeg" Type="http://schemas.openxmlformats.org/officeDocument/2006/relationships/image"/><Relationship Id="rId4" Target="../tags/tag14.xml" Type="http://schemas.openxmlformats.org/officeDocument/2006/relationships/tags"/><Relationship Id="rId5" Target="../tags/tag15.xml" Type="http://schemas.openxmlformats.org/officeDocument/2006/relationships/tags"/><Relationship Id="rId6" Target="../tags/tag16.xml" Type="http://schemas.openxmlformats.org/officeDocument/2006/relationships/tags"/><Relationship Id="rId7" Target="../tags/tag17.xml" Type="http://schemas.openxmlformats.org/officeDocument/2006/relationships/tags"/><Relationship Id="rId8" Target="../media/image14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tags/tag22.xml" Type="http://schemas.openxmlformats.org/officeDocument/2006/relationships/tags"/><Relationship Id="rId11" Target="../tags/tag23.xml" Type="http://schemas.openxmlformats.org/officeDocument/2006/relationships/tags"/><Relationship Id="rId12" Target="../slideLayouts/slideLayout13.xml" Type="http://schemas.openxmlformats.org/officeDocument/2006/relationships/slideLayout"/><Relationship Id="rId13" Target="../notesSlides/notesSlide4.xml" Type="http://schemas.openxmlformats.org/officeDocument/2006/relationships/notesSlide"/><Relationship Id="rId2" Target="../media/image14.png" Type="http://schemas.openxmlformats.org/officeDocument/2006/relationships/image"/><Relationship Id="rId3" Target="../media/image12.svg" Type="http://schemas.openxmlformats.org/officeDocument/2006/relationships/image"/><Relationship Id="rId4" Target="../tags/tag18.xml" Type="http://schemas.openxmlformats.org/officeDocument/2006/relationships/tags"/><Relationship Id="rId5" Target="../media/image15.jpeg" Type="http://schemas.openxmlformats.org/officeDocument/2006/relationships/image"/><Relationship Id="rId6" Target="../tags/tag19.xml" Type="http://schemas.openxmlformats.org/officeDocument/2006/relationships/tags"/><Relationship Id="rId7" Target="../tags/tag20.xml" Type="http://schemas.openxmlformats.org/officeDocument/2006/relationships/tags"/><Relationship Id="rId8" Target="../tags/tag21.xml" Type="http://schemas.openxmlformats.org/officeDocument/2006/relationships/tags"/><Relationship Id="rId9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tags/tag28.xml" Type="http://schemas.openxmlformats.org/officeDocument/2006/relationships/tags"/><Relationship Id="rId11" Target="../tags/tag29.xml" Type="http://schemas.openxmlformats.org/officeDocument/2006/relationships/tags"/><Relationship Id="rId12" Target="../slideLayouts/slideLayout14.xml" Type="http://schemas.openxmlformats.org/officeDocument/2006/relationships/slideLayout"/><Relationship Id="rId13" Target="../notesSlides/notesSlide5.xml" Type="http://schemas.openxmlformats.org/officeDocument/2006/relationships/notesSlide"/><Relationship Id="rId2" Target="../media/image14.png" Type="http://schemas.openxmlformats.org/officeDocument/2006/relationships/image"/><Relationship Id="rId3" Target="../media/image12.svg" Type="http://schemas.openxmlformats.org/officeDocument/2006/relationships/image"/><Relationship Id="rId4" Target="../tags/tag24.xml" Type="http://schemas.openxmlformats.org/officeDocument/2006/relationships/tags"/><Relationship Id="rId5" Target="../media/image17.jpeg" Type="http://schemas.openxmlformats.org/officeDocument/2006/relationships/image"/><Relationship Id="rId6" Target="../tags/tag25.xml" Type="http://schemas.openxmlformats.org/officeDocument/2006/relationships/tags"/><Relationship Id="rId7" Target="../tags/tag26.xml" Type="http://schemas.openxmlformats.org/officeDocument/2006/relationships/tags"/><Relationship Id="rId8" Target="../tags/tag27.xml" Type="http://schemas.openxmlformats.org/officeDocument/2006/relationships/tags"/><Relationship Id="rId9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5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tags/tag30.xml" Type="http://schemas.openxmlformats.org/officeDocument/2006/relationships/tags"/><Relationship Id="rId10" Target="../tags/tag35.xml" Type="http://schemas.openxmlformats.org/officeDocument/2006/relationships/tags"/><Relationship Id="rId11" Target="../tags/tag36.xml" Type="http://schemas.openxmlformats.org/officeDocument/2006/relationships/tags"/><Relationship Id="rId12" Target="../tags/tag37.xml" Type="http://schemas.openxmlformats.org/officeDocument/2006/relationships/tags"/><Relationship Id="rId13" Target="../media/image21.png" Type="http://schemas.openxmlformats.org/officeDocument/2006/relationships/image"/><Relationship Id="rId14" Target="../slideLayouts/slideLayout13.xml" Type="http://schemas.openxmlformats.org/officeDocument/2006/relationships/slideLayout"/><Relationship Id="rId15" Target="../notesSlides/notesSlide7.xml" Type="http://schemas.openxmlformats.org/officeDocument/2006/relationships/notesSlide"/><Relationship Id="rId2" Target="../media/image10.jpeg" Type="http://schemas.openxmlformats.org/officeDocument/2006/relationships/image"/><Relationship Id="rId3" Target="../tags/tag31.xml" Type="http://schemas.openxmlformats.org/officeDocument/2006/relationships/tags"/><Relationship Id="rId4" Target="../media/image7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tags/tag32.xml" Type="http://schemas.openxmlformats.org/officeDocument/2006/relationships/tags"/><Relationship Id="rId8" Target="../tags/tag33.xml" Type="http://schemas.openxmlformats.org/officeDocument/2006/relationships/tags"/><Relationship Id="rId9" Target="../tags/tag34.xml" Type="http://schemas.openxmlformats.org/officeDocument/2006/relationships/tags"/></Relationships>
</file>

<file path=ppt/slides/_rels/slide8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tags/tag44.xml" Type="http://schemas.openxmlformats.org/officeDocument/2006/relationships/tags"/><Relationship Id="rId11" Target="../media/image23.jpeg" Type="http://schemas.openxmlformats.org/officeDocument/2006/relationships/image"/><Relationship Id="rId12" Target="../slideLayouts/slideLayout13.xml" Type="http://schemas.openxmlformats.org/officeDocument/2006/relationships/slideLayout"/><Relationship Id="rId13" Target="../notesSlides/notesSlide8.xml" Type="http://schemas.openxmlformats.org/officeDocument/2006/relationships/notesSlide"/><Relationship Id="rId2" Target="../media/image19.png" Type="http://schemas.openxmlformats.org/officeDocument/2006/relationships/image"/><Relationship Id="rId3" Target="../media/image22.svg" Type="http://schemas.openxmlformats.org/officeDocument/2006/relationships/image"/><Relationship Id="rId4" Target="../tags/tag38.xml" Type="http://schemas.openxmlformats.org/officeDocument/2006/relationships/tags"/><Relationship Id="rId5" Target="../tags/tag39.xml" Type="http://schemas.openxmlformats.org/officeDocument/2006/relationships/tags"/><Relationship Id="rId6" Target="../tags/tag40.xml" Type="http://schemas.openxmlformats.org/officeDocument/2006/relationships/tags"/><Relationship Id="rId7" Target="../tags/tag41.xml" Type="http://schemas.openxmlformats.org/officeDocument/2006/relationships/tags"/><Relationship Id="rId8" Target="../tags/tag42.xml" Type="http://schemas.openxmlformats.org/officeDocument/2006/relationships/tags"/><Relationship Id="rId9" Target="../tags/tag43.xml" Type="http://schemas.openxmlformats.org/officeDocument/2006/relationships/tags"/></Relationships>
</file>

<file path=ppt/slides/_rels/slide9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tags/tag49.xml" Type="http://schemas.openxmlformats.org/officeDocument/2006/relationships/tags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tags/tag50.xml" Type="http://schemas.openxmlformats.org/officeDocument/2006/relationships/tags"/><Relationship Id="rId14" Target="../slideLayouts/slideLayout13.xml" Type="http://schemas.openxmlformats.org/officeDocument/2006/relationships/slideLayout"/><Relationship Id="rId15" Target="../notesSlides/notesSlide9.xml" Type="http://schemas.openxmlformats.org/officeDocument/2006/relationships/notesSlide"/><Relationship Id="rId2" Target="../media/image19.png" Type="http://schemas.openxmlformats.org/officeDocument/2006/relationships/image"/><Relationship Id="rId3" Target="../media/image24.svg" Type="http://schemas.openxmlformats.org/officeDocument/2006/relationships/image"/><Relationship Id="rId4" Target="../tags/tag45.xml" Type="http://schemas.openxmlformats.org/officeDocument/2006/relationships/tags"/><Relationship Id="rId5" Target="../tags/tag46.xml" Type="http://schemas.openxmlformats.org/officeDocument/2006/relationships/tags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tags/tag47.xml" Type="http://schemas.openxmlformats.org/officeDocument/2006/relationships/tags"/><Relationship Id="rId9" Target="../tags/tag48.xml" Type="http://schemas.openxmlformats.org/officeDocument/2006/relationships/tags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预防为主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综合治理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11137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879578"/>
            <a:ext cx="1211023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日常操作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对标法规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9" name="组合 48"/>
          <p:cNvGrpSpPr/>
          <p:nvPr/>
        </p:nvGrpSpPr>
        <p:grpSpPr>
          <a:xfrm>
            <a:off x="609600" y="1409065"/>
            <a:ext cx="10972800" cy="3279140"/>
            <a:chOff x="960" y="2219"/>
            <a:chExt cx="17280" cy="5164"/>
          </a:xfrm>
        </p:grpSpPr>
        <p:pic>
          <p:nvPicPr>
            <p:cNvPr descr="c48140ae-2f08-491b-b807-29a534683792" id="11" name="内容占位符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77" r="77"/>
            <a:stretch>
              <a:fillRect/>
            </a:stretch>
          </p:blipFill>
          <p:spPr>
            <a:xfrm>
              <a:off x="960" y="2983"/>
              <a:ext cx="17280" cy="4400"/>
            </a:xfrm>
            <a:custGeom>
              <a:avLst>
                <a:gd fmla="val 0" name="connisteX0"/>
                <a:gd fmla="val 7272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7272" name="connsiteY3"/>
                <a:gd fmla="val 100000" name="connisteX4"/>
                <a:gd fmla="val 92727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2727" name="connsiteY7"/>
                <a:gd fmla="val 0" name="connisteX8"/>
                <a:gd fmla="val 7272" name="connsiteY8"/>
              </a:avLst>
              <a:gdLst>
                <a:gd fmla="*/ 0 w 10972800" name="connisteX0-1"/>
                <a:gd fmla="*/ 203200 h 2794000" name="connsiteY0-2"/>
                <a:gd fmla="*/ 203200 w 10972800" name="connisteX1-3"/>
                <a:gd fmla="*/ 0 h 2794000" name="connsiteY1-4"/>
                <a:gd fmla="*/ 10769600 w 10972800" name="connisteX2-5"/>
                <a:gd fmla="*/ 0 h 2794000" name="connsiteY2-6"/>
                <a:gd fmla="*/ 10972800 w 10972800" name="connisteX3-7"/>
                <a:gd fmla="*/ 203200 h 2794000" name="connsiteY3-8"/>
                <a:gd fmla="*/ 10972800 w 10972800" name="connisteX4-9"/>
                <a:gd fmla="*/ 2590800 h 2794000" name="connsiteY4-10"/>
                <a:gd fmla="*/ 10769600 w 10972800" name="connisteX5-11"/>
                <a:gd fmla="*/ 2794000 h 2794000" name="connsiteY5-12"/>
                <a:gd fmla="*/ 203200 w 10972800" name="connisteX6-13"/>
                <a:gd fmla="*/ 2794000 h 2794000" name="connsiteY6-14"/>
                <a:gd fmla="*/ 0 w 10972800" name="connisteX7-15"/>
                <a:gd fmla="*/ 2590800 h 2794000" name="connsiteY7-16"/>
                <a:gd fmla="*/ 0 w 10972800" name="connisteX8-17"/>
                <a:gd fmla="*/ 203200 h 2794000" name="connsiteY8-1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5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165" y="2219"/>
              <a:ext cx="163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每次开机前、作业中、停机后，对照《煤矿安全规程》等条款自查操作行为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2" name="组合 41"/>
          <p:cNvGrpSpPr/>
          <p:nvPr/>
        </p:nvGrpSpPr>
        <p:grpSpPr>
          <a:xfrm>
            <a:off x="1003935" y="4238625"/>
            <a:ext cx="2571750" cy="2128520"/>
            <a:chOff x="1581" y="6675"/>
            <a:chExt cx="4050" cy="3352"/>
          </a:xfrm>
        </p:grpSpPr>
        <p:sp>
          <p:nvSpPr>
            <p:cNvPr id="35" name="矩形 34"/>
            <p:cNvSpPr/>
            <p:nvPr/>
          </p:nvSpPr>
          <p:spPr>
            <a:xfrm>
              <a:off x="158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18" y="6977"/>
              <a:ext cx="3675" cy="3050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每次开机前，需严格对照《煤矿安全规程》等条款，检查周围是否无人员、瓦斯浓度是否正常等；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5500" y="4238625"/>
            <a:ext cx="2571750" cy="2127250"/>
            <a:chOff x="7300" y="6675"/>
            <a:chExt cx="4050" cy="3350"/>
          </a:xfrm>
        </p:grpSpPr>
        <p:sp>
          <p:nvSpPr>
            <p:cNvPr id="36" name="矩形 35"/>
            <p:cNvSpPr/>
            <p:nvPr/>
          </p:nvSpPr>
          <p:spPr>
            <a:xfrm>
              <a:off x="7300" y="6675"/>
              <a:ext cx="4050" cy="3350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" y="7750"/>
              <a:ext cx="3426" cy="1307"/>
            </a:xfrm>
            <a:prstGeom prst="rect">
              <a:avLst/>
            </a:prstGeom>
            <a:noFill/>
          </p:spPr>
          <p:txBody>
            <a:bodyPr anchor="t"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作业中，确认喷雾正常、设备运行无异常；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84185" y="4238625"/>
            <a:ext cx="2571750" cy="2127250"/>
            <a:chOff x="12731" y="6675"/>
            <a:chExt cx="4050" cy="3350"/>
          </a:xfrm>
        </p:grpSpPr>
        <p:sp>
          <p:nvSpPr>
            <p:cNvPr id="37" name="矩形 36"/>
            <p:cNvSpPr/>
            <p:nvPr/>
          </p:nvSpPr>
          <p:spPr>
            <a:xfrm>
              <a:off x="1273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82" y="7589"/>
              <a:ext cx="3250" cy="921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停机后，切断电源闭锁，避免 “习惯性违规”。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0">
                      <p:stCondLst>
                        <p:cond delay="indefinite"/>
                      </p:stCondLst>
                      <p:childTnLst>
                        <p:par>
                          <p:cTn fill="hold" id="41">
                            <p:stCondLst>
                              <p:cond delay="0"/>
                            </p:stCondLst>
                            <p:childTnLst>
                              <p:par>
                                <p:cTn fill="hold" id="42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5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id="48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1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</p:bld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隐患处置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依规报告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发现超出自身处理能力的隐患，需立即停机并按流程上报跟班队长或分管领导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当发现如瓦斯持续超限、设备重大故障等超出自身处理能力的隐患时，采煤机司机必须立即停机，然后严格按照流程上报跟班队长或分管领导，严禁 “隐瞒隐患”“自行冒险处置”。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责任认知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知法懂责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descr="d5ed7eff-5638-408f-8b6e-404d6dfac85d" id="7" name="内容占位符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b="1839" t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fmla="val 0" name="connisteX0"/>
                <a:gd fmla="val 5714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5714" name="connsiteY3"/>
                <a:gd fmla="val 100000" name="connisteX4"/>
                <a:gd fmla="val 94285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4285" name="connsiteY7"/>
                <a:gd fmla="val 0" name="connisteX8"/>
                <a:gd fmla="val 5714" name="connsiteY8"/>
              </a:avLst>
              <a:gdLst>
                <a:gd fmla="*/ 0 w 10972800" name="connisteX0-1"/>
                <a:gd fmla="*/ 203200 h 3556000" name="connsiteY0-2"/>
                <a:gd fmla="*/ 203200 w 10972800" name="connisteX1-3"/>
                <a:gd fmla="*/ 0 h 3556000" name="connsiteY1-4"/>
                <a:gd fmla="*/ 10769600 w 10972800" name="connisteX2-5"/>
                <a:gd fmla="*/ 0 h 3556000" name="connsiteY2-6"/>
                <a:gd fmla="*/ 10972800 w 10972800" name="connisteX3-7"/>
                <a:gd fmla="*/ 203200 h 3556000" name="connsiteY3-8"/>
                <a:gd fmla="*/ 10972800 w 10972800" name="connisteX4-9"/>
                <a:gd fmla="*/ 3352800 h 3556000" name="connsiteY4-10"/>
                <a:gd fmla="*/ 10769600 w 10972800" name="connisteX5-11"/>
                <a:gd fmla="*/ 3556000 h 3556000" name="connsiteY5-12"/>
                <a:gd fmla="*/ 203200 w 10972800" name="connisteX6-13"/>
                <a:gd fmla="*/ 3556000 h 3556000" name="connsiteY6-14"/>
                <a:gd fmla="*/ 0 w 10972800" name="connisteX7-15"/>
                <a:gd fmla="*/ 3352800 h 3556000" name="connsiteY7-16"/>
                <a:gd fmla="*/ 0 w 10972800" name="connisteX8-17"/>
                <a:gd fmla="*/ 203200 h 3556000" name="connsiteY8-1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735" y="2716"/>
              <a:ext cx="109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明确违规操作的法律后果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277995" y="1508760"/>
            <a:ext cx="7161530" cy="914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采煤机司机要清楚若因无证上岗、违反规程导致事故，需承担相应责任，如行政处分、经济处罚，情节严重者还会被追究法律责任，从而树立 “违法必担责” 的敬畏意识。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3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核心内涵：在煤矿生产全流程中，必须将人员安全置于产量、效率之上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安全第一”：优先保障生命安全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1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anose="020B0604020202090204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在煤矿生产全流程中，必须将人员安全置于产量、效率之上</a:t>
              </a:r>
              <a:endParaRPr altLang="zh-CN" b="1" baseline="0" cap="none" i="0" kern="1200" kumimoji="0" lang="en-US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2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在煤矿生产的整个过程里，人员安全的重要性要远超产量和效率。对采煤机司机而言，当操作中发现顶底板冒顶预兆、瓦斯超限等安全隐患时，需立即停机处理，严禁“冒险作业”“带病开机”。</a:t>
            </a:r>
            <a:endParaRPr altLang="zh-CN" b="0" baseline="0" cap="none" i="0" kern="1200" kumimoji="0" lang="en-US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4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anose="020B0604020202090204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对应岗位操作中的“紧急停机情形”</a:t>
              </a:r>
              <a:endParaRPr altLang="zh-CN" b="1" baseline="0" cap="none" i="0" kern="1200" kumimoji="0" lang="en-US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5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在岗位操作方面，当遇到顶底板有冒顶预兆等情况时，采煤机司机必须立即停机。这体现了“安全第一”的方针，将人员安全放在首位，避免因继续作业而导致安全事故。</a:t>
            </a:r>
            <a:endParaRPr altLang="zh-CN" b="0" baseline="0" cap="none" i="0" kern="1200" kumimoji="0" lang="en-US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预防为主”：提前排查规避风险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avLst/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4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通过提前检查、规范操作，从源头减少事故发生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5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要从源头上减少事故的发生，就需要提前进行检查和规范操作。对于采煤机司机来说，开机前必须完成“设备检查”，如电缆、截齿、喷雾装置等，以及“环境检查”，如瓦斯浓度、煤壁稳定性等。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6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《煤矿安全规程》对“事前预防”的明确要求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7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《煤矿安全规程》明确要求采煤机司机做好“事前预防”。司机开机前要进行设备和环境检查，避免因检查不到位引发设备损坏或人身伤害，这是保障安全生产的重要环节。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lvl="0">
              <a:defRPr/>
            </a:pPr>
            <a:r>
              <a:rPr altLang="zh-CN" lang="en-US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“</a:t>
            </a:r>
            <a:r>
              <a:rPr altLang="en-US" lang="zh-CN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综合治理”：多维度协同保障</a:t>
            </a:r>
            <a:endParaRPr altLang="en-US" lang="zh-CN" sz="1600">
              <a:solidFill>
                <a:prstClr val="white"/>
              </a:solidFill>
              <a:latin charset="-122" panose="00000500000000000000" pitchFamily="2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2" name="图形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descr="cb331879e70857d067891a6181f6b6d7" id="14" name="图片占位符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b="16676" t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avLst/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6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核心内涵：结合技术、管理、人员协作等多方面措施保障安全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 txBox="1"/>
          <p:nvPr>
            <p:custDataLst>
              <p:tags r:id="rId7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详细描述：保障煤矿安全需要结合技术、管理、人员协作等多方面措施。采煤机司机一方面要熟练掌握设备操作技术，另一方面要与支架工、输送机司机等岗位协同，同时遵守矿内安全管理制度。</a:t>
            </a:r>
            <a:endParaRPr altLang="en-US" lang="zh-CN" sz="1800"/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descr="5f1f73f2a0a5aa8458d78ed521a81598" id="18" name="图片占位符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avLst/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0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采煤机司机需掌握的设备操作技术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20" name="文本占位符 9"/>
          <p:cNvSpPr txBox="1"/>
          <p:nvPr>
            <p:custDataLst>
              <p:tags r:id="rId11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详细描述：采煤机司机需要熟练掌握设备操作技术，例如正确进刀、调速等。这是保障采煤机正常运行和安全生产的基础，只有掌握好这些技术，才能更好地完成工作任务。</a:t>
            </a:r>
            <a:endParaRPr altLang="en-US" lang="zh-CN" sz="1800"/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3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"/>
      <p:bldP grpId="0" spid="4"/>
      <p:bldP grpId="0" spid="5"/>
      <p:bldP grpId="0" spid="16"/>
      <p:bldP grpId="0" spid="20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lvl="0">
              <a:defRPr/>
            </a:pPr>
            <a:r>
              <a:rPr altLang="zh-CN" lang="en-US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“</a:t>
            </a:r>
            <a:r>
              <a:rPr altLang="en-US" lang="zh-CN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综合治理”：多维度协同保障</a:t>
            </a:r>
            <a:endParaRPr altLang="en-US" lang="zh-CN" sz="1600">
              <a:solidFill>
                <a:prstClr val="white"/>
              </a:solidFill>
              <a:latin charset="-122" panose="00000500000000000000" pitchFamily="2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6" name="图形 1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descr="96f087bf8f23beaee9c13dc58e468574" id="25" name="图片占位符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13739" t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avLst/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6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采煤机司机与其他岗位的协同要求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7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anchor="t" bIns="0" lIns="0" rIns="0" rtlCol="0" tIns="0" vert="horz">
            <a:no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采煤机司机要与支架工、输送机司机等岗位协同作业，按顺序开机停机。这种协同作业能够提高工作效率，同时也能保障整个采煤过程的安全，形成良好的工作秩序。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pic>
        <p:nvPicPr>
          <p:cNvPr descr="ae96fa7712f58b6481bf4241401d02c4" id="28" name="图片占位符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b="13739" t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avLst/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0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24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采煤机司机需遵守的矿内安全管理制度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1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lang="zh-CN" sz="1800">
                <a:solidFill>
                  <a:srgbClr val="0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采煤机司机要遵守矿内的安全管理制度，如交接班、日志填写等。这些制度有助于规范司机的行为，保证工作的连续性和可追溯性，从而为安全生产提供有力保障。</a:t>
            </a:r>
            <a:endParaRPr altLang="en-US" lang="zh-CN" sz="1800">
              <a:solidFill>
                <a:srgbClr val="0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6"/>
      <p:bldP grpId="0" spid="27"/>
      <p:bldP grpId="0" spid="29"/>
      <p:bldP grpId="0" spid="3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932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987528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3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《中华人民共和国安全生产法》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《中华人民共和国安全生产法》规定，从业人员必须经专门安全培训，取得相应资格方可上岗。对应采煤机司机 “上岗条件” 中 “培训考试合格、持证上岗”，司机需主动参加矿内安全培训，不无证上岗。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此法律明确从业人员有权拒绝违章指挥、强令冒险作业，如采煤机司机可拒绝 “强行截割硬岩”“带载启动” 等违规指令，发现管理人员强令违规操作时，有权拒绝并上报。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生产经营单位需为从业人员提供符合标准的劳动防护用品，像防尘口罩、安全帽等，以保障采煤机司机在喷雾降尘不足时的健康，确保其在工作环境中的安全。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从业人员有权拒绝违章指挥、强令冒险作业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 fontScale="90000"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生产经营单位需为从业人员提供符合标准的劳动防护用品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>
                <a:normAutofit/>
              </a:bodyPr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anose="020B0604020202090204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20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从业人员须经专门安全培训并取得相应资格上岗</a:t>
                </a:r>
                <a:endPara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downloaded-image" id="51" name="图片 5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>
                      <p:stCondLst>
                        <p:cond delay="indefinite"/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>
                      <p:stCondLst>
                        <p:cond delay="indefinite"/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>
                      <p:stCondLst>
                        <p:cond delay="indefinite"/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33172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《煤矿安全规程》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448050" y="19431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《煤矿安全规程》规定，电动机、开关附近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20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米内风流中瓦斯浓度达到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1.5%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时，必须停止运转、切断电源、撤出人员，对应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5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条，采煤机司机要严格执行。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448050" y="37592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规程要求采煤机截煤时必须开启喷雾装置，无水或喷雾损坏时停机，对应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6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条，司机需将此条款融入日常操作，作业中确认喷雾正常。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53975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当采煤机停止工作或检修时，必须切断电源、打开隔离开关，对应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7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条，司机要在日常操作中严格遵守，严禁违反规程操作。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7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采煤机截煤时喷雾装置的使用要求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采煤机停止工作或检修时的电源操作要求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0349230" cy="5715000"/>
            <a:chOff x="0" y="1800"/>
            <a:chExt cx="162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1107" cy="2023"/>
              <a:chOff x="642" y="2420"/>
              <a:chExt cx="11107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80" y="2420"/>
                <a:ext cx="10869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/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anose="020B0604020202090204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电动机、开关附近</a:t>
                </a:r>
                <a:r>
                  <a:rPr altLang="zh-CN" b="1" lang="en-US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 20 </a:t>
                </a:r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米内风流中瓦斯浓度达到</a:t>
                </a:r>
                <a:r>
                  <a:rPr altLang="zh-CN" b="1" lang="en-US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 1.5% </a:t>
                </a:r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时的操作要求</a:t>
                </a:r>
                <a:endPara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43d17eb31fcf08bba65d56b8c6d41df2" id="17" name="内容占位符 1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fmla="val 0" name="connisteX0"/>
                <a:gd fmla="val 0" name="connsiteY0"/>
                <a:gd fmla="val 100000" name="connisteX1"/>
                <a:gd fmla="val 0" name="connsiteY1"/>
                <a:gd fmla="val 100000" name="connisteX2"/>
                <a:gd fmla="val 100000" name="connsiteY2"/>
                <a:gd fmla="val 0" name="connisteX3"/>
                <a:gd fmla="val 100000" name="connsiteY3"/>
                <a:gd fmla="val 0" name="connisteX4"/>
                <a:gd fmla="val 0" name="connsiteY4"/>
              </a:avLst>
              <a:gdLst>
                <a:gd fmla="*/ 0 w 3581400" name="connisteX0-1"/>
                <a:gd fmla="*/ 0 h 6858000" name="connsiteY0-2"/>
                <a:gd fmla="*/ 3581400 w 3581400" name="connisteX1-3"/>
                <a:gd fmla="*/ 0 h 6858000" name="connsiteY1-4"/>
                <a:gd fmla="*/ 3581400 w 3581400" name="connisteX2-5"/>
                <a:gd fmla="*/ 6858000 h 6858000" name="connsiteY2-6"/>
                <a:gd fmla="*/ 0 w 3581400" name="connisteX3-7"/>
                <a:gd fmla="*/ 6858000 h 6858000" name="connsiteY3-8"/>
                <a:gd fmla="*/ 0 w 3581400" name="connisteX4-9"/>
                <a:gd fmla="*/ 0 h 6858000" name="connsiteY4-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b="b" l="l" r="r" t="t"/>
              <a:pathLst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>
                      <p:stCondLst>
                        <p:cond delay="indefinite"/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>
                      <p:stCondLst>
                        <p:cond delay="indefinite"/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>
                      <p:stCondLst>
                        <p:cond delay="indefinite"/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《煤矿安全培训规定》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240"/>
            <a:chOff x="956" y="2874"/>
            <a:chExt cx="17400" cy="3024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5019" y="3528"/>
              <a:ext cx="10869" cy="640"/>
            </a:xfrm>
            <a:prstGeom prst="rect">
              <a:avLst/>
            </a:prstGeom>
            <a:noFill/>
          </p:spPr>
          <p:txBody>
            <a:bodyPr anchor="t" bIns="0" lIns="0" rIns="0" rtlCol="0" tIns="0" vert="horz"/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煤矿特种作业人员须经专门培训并取得《特种作业操作证》上岗</a:t>
              </a:r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1" id="26" name="图片占位符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187065" y="26466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《煤矿安全培训规定》指出，煤矿特种作业人员（含采煤机司机）必须接受专门培训，经考核合格取得《特种作业操作证》后，方可上岗，新司机需通过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师带徒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实操培训。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240"/>
            <a:chOff x="956" y="6199"/>
            <a:chExt cx="17400" cy="3024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5019" y="6688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证书有效期内需定期复审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2" id="29" name="图片占位符 1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187065" y="46532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规定明确证书有效期内需定期复审，复审不合格不得继续上岗，采煤机司机需妥善保管操作证，按时参加复审培训，确保证书有效，以保障自身合法上岗。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>
                      <p:stCondLst>
                        <p:cond delay="indefinite"/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>
                      <p:stCondLst>
                        <p:cond delay="indefinite"/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4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6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4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5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c48140ae-2f08-491b-b807-29a534683792.jpg?Expires=1793862564&amp;AWSAccessKeyId=AKLT9NSy7kh8TIS1UzNqLRY2&amp;Signature=i7olgxw3h8s3yqp94tNd947cMjU%3D&quot;}*auto_qingqiu_ai_*1762326556049_20.178_29018ffef74a-slide-12"/>
</p:tagLst>
</file>

<file path=ppt/tags/tag5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3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5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9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2688</Words>
  <Application>WPS 演示</Application>
  <PresentationFormat>On-screen Show (4:3)</PresentationFormat>
  <Paragraphs>191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庞门正道标题体</vt:lpstr>
      <vt:lpstr>华文宋体</vt:lpstr>
      <vt:lpstr>Calibri</vt:lpstr>
      <vt:lpstr>印品黑体</vt:lpstr>
      <vt:lpstr>Calibri</vt:lpstr>
      <vt:lpstr>微软雅黑</vt:lpstr>
      <vt:lpstr>Helvetica Neue</vt:lpstr>
      <vt:lpstr>宋体-简</vt:lpstr>
      <vt:lpstr>黑体-简</vt:lpstr>
      <vt:lpstr>宋体</vt:lpstr>
      <vt:lpstr>Arial Unicode MS</vt:lpstr>
      <vt:lpstr>汉仪旗黑</vt:lpstr>
      <vt:lpstr>等线</vt:lpstr>
      <vt:lpstr>苹方-简</vt:lpstr>
      <vt:lpstr>Office Theme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2025-12-09T12:36:22Z</dcterms:created>
  <cp:lastModifiedBy>洋葱润润</cp:lastModifiedBy>
  <cp:lastPrinted>2025-12-09T12:36:22Z</cp:lastPrinted>
  <dcterms:modified xsi:type="dcterms:W3CDTF">2025-12-09T12:36:22Z</dcterms:modified>
  <cp:revision>6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3448F3BF8B7D55B410E63769D331CE75_42</vt:lpwstr>
  </property>
  <property fmtid="{D5CDD505-2E9C-101B-9397-08002B2CF9AE}" pid="3" name="KSOProductBuildVer">
    <vt:lpwstr>2052-6.12.1.8654</vt:lpwstr>
  </property>
</Properties>
</file>